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308" r:id="rId3"/>
    <p:sldId id="277" r:id="rId4"/>
    <p:sldId id="299" r:id="rId5"/>
    <p:sldId id="300" r:id="rId6"/>
    <p:sldId id="301" r:id="rId7"/>
    <p:sldId id="303" r:id="rId8"/>
    <p:sldId id="304" r:id="rId9"/>
    <p:sldId id="302" r:id="rId10"/>
    <p:sldId id="305" r:id="rId11"/>
    <p:sldId id="307" r:id="rId12"/>
    <p:sldId id="274" r:id="rId13"/>
    <p:sldId id="298" r:id="rId14"/>
    <p:sldId id="295" r:id="rId15"/>
    <p:sldId id="309" r:id="rId16"/>
    <p:sldId id="275" r:id="rId17"/>
    <p:sldId id="296" r:id="rId18"/>
    <p:sldId id="297" r:id="rId19"/>
    <p:sldId id="276" r:id="rId20"/>
    <p:sldId id="306" r:id="rId21"/>
    <p:sldId id="278" r:id="rId22"/>
    <p:sldId id="273" r:id="rId23"/>
    <p:sldId id="279" r:id="rId24"/>
    <p:sldId id="280" r:id="rId25"/>
    <p:sldId id="283" r:id="rId26"/>
    <p:sldId id="331" r:id="rId27"/>
    <p:sldId id="287" r:id="rId28"/>
    <p:sldId id="292" r:id="rId29"/>
    <p:sldId id="289" r:id="rId30"/>
    <p:sldId id="290" r:id="rId31"/>
    <p:sldId id="291" r:id="rId32"/>
    <p:sldId id="294" r:id="rId33"/>
    <p:sldId id="293" r:id="rId34"/>
    <p:sldId id="310" r:id="rId35"/>
    <p:sldId id="257" r:id="rId36"/>
    <p:sldId id="311" r:id="rId37"/>
    <p:sldId id="313" r:id="rId38"/>
    <p:sldId id="318" r:id="rId39"/>
    <p:sldId id="319" r:id="rId40"/>
    <p:sldId id="315" r:id="rId41"/>
    <p:sldId id="321" r:id="rId42"/>
    <p:sldId id="328" r:id="rId43"/>
    <p:sldId id="327" r:id="rId44"/>
    <p:sldId id="329" r:id="rId45"/>
    <p:sldId id="33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3"/>
    <p:restoredTop sz="96104"/>
  </p:normalViewPr>
  <p:slideViewPr>
    <p:cSldViewPr snapToGrid="0">
      <p:cViewPr varScale="1">
        <p:scale>
          <a:sx n="116" d="100"/>
          <a:sy n="116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AE59-A7ED-7B47-9A9A-2BCF067B295A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06714-5829-5A40-9402-23970D69395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6855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06714-5829-5A40-9402-23970D693953}" type="slidenum">
              <a:rPr lang="en-TH" smtClean="0"/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859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06714-5829-5A40-9402-23970D693953}" type="slidenum">
              <a:rPr lang="en-TH" smtClean="0"/>
              <a:t>14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926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06714-5829-5A40-9402-23970D693953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2807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969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30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311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0123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211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086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1306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8340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899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2489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9425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DE987-78AA-F74B-B1F9-F0F15A64E117}" type="datetimeFigureOut">
              <a:rPr lang="en-TH" smtClean="0"/>
              <a:t>21/11/2023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2D54D-B7DE-0048-A146-6B923CDB8BC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020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DC3A6-BEBE-C7C9-6648-D396110D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841" r="29572" b="9884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F740A-1D7B-8E4A-6E4E-35997FBF7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TH" sz="4000" dirty="0">
                <a:solidFill>
                  <a:schemeClr val="bg1"/>
                </a:solidFill>
              </a:rPr>
              <a:t>Nucleic Acid and Protein Technology in Medical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CCC90-1B29-69DC-AA48-86719B105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32327"/>
            <a:ext cx="6858000" cy="1655762"/>
          </a:xfrm>
        </p:spPr>
        <p:txBody>
          <a:bodyPr>
            <a:normAutofit fontScale="92500" lnSpcReduction="20000"/>
          </a:bodyPr>
          <a:lstStyle/>
          <a:p>
            <a:endParaRPr lang="en-TH" sz="2000" dirty="0">
              <a:solidFill>
                <a:schemeClr val="bg1"/>
              </a:solidFill>
            </a:endParaRPr>
          </a:p>
          <a:p>
            <a:r>
              <a:rPr lang="en-TH" sz="2000" dirty="0">
                <a:solidFill>
                  <a:schemeClr val="bg1"/>
                </a:solidFill>
              </a:rPr>
              <a:t>Patipark Kueanjinda, Ph.D.</a:t>
            </a:r>
          </a:p>
          <a:p>
            <a:endParaRPr lang="en-TH" sz="2000" dirty="0">
              <a:solidFill>
                <a:schemeClr val="bg1"/>
              </a:solidFill>
            </a:endParaRPr>
          </a:p>
          <a:p>
            <a:r>
              <a:rPr lang="en-TH" sz="2000" dirty="0">
                <a:solidFill>
                  <a:schemeClr val="bg1"/>
                </a:solidFill>
              </a:rPr>
              <a:t>2005708 Principles in Molecular Biology</a:t>
            </a:r>
          </a:p>
          <a:p>
            <a:r>
              <a:rPr lang="en-TH" sz="2000" dirty="0">
                <a:solidFill>
                  <a:schemeClr val="bg1"/>
                </a:solidFill>
              </a:rPr>
              <a:t>Semester I, 2023</a:t>
            </a:r>
          </a:p>
        </p:txBody>
      </p:sp>
    </p:spTree>
    <p:extLst>
      <p:ext uri="{BB962C8B-B14F-4D97-AF65-F5344CB8AC3E}">
        <p14:creationId xmlns:p14="http://schemas.microsoft.com/office/powerpoint/2010/main" val="17686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AA26-A4BB-7AE0-80D0-6473E5BF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Immoassay pros vs.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25D20-8131-D403-00CB-D959FCC9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" r="29790"/>
          <a:stretch/>
        </p:blipFill>
        <p:spPr>
          <a:xfrm>
            <a:off x="1269297" y="1799770"/>
            <a:ext cx="6605405" cy="49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FE1B37-14ED-7117-F4B8-5CC568200B25}"/>
              </a:ext>
            </a:extLst>
          </p:cNvPr>
          <p:cNvSpPr/>
          <p:nvPr/>
        </p:nvSpPr>
        <p:spPr>
          <a:xfrm>
            <a:off x="0" y="0"/>
            <a:ext cx="9144000" cy="4562476"/>
          </a:xfrm>
          <a:prstGeom prst="rect">
            <a:avLst/>
          </a:prstGeom>
          <a:solidFill>
            <a:srgbClr val="F2F9E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54FB0-9C28-FFEE-5F01-05BC83DD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sz="5400" dirty="0"/>
              <a:t>LAMP</a:t>
            </a:r>
          </a:p>
          <a:p>
            <a:endParaRPr lang="en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D9B73-4DE6-0865-EBFB-6E3E6F64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81" y="-23418"/>
            <a:ext cx="5399314" cy="45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5C0F-4A49-9FAF-3053-3F348514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52D2-EFA1-1C0D-9AAD-615AE8B2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H" u="sng" dirty="0"/>
              <a:t>L</a:t>
            </a:r>
            <a:r>
              <a:rPr lang="en-TH" dirty="0"/>
              <a:t>oop-mediated isothermal </a:t>
            </a:r>
            <a:r>
              <a:rPr lang="en-TH" u="sng" dirty="0"/>
              <a:t>amp</a:t>
            </a:r>
            <a:r>
              <a:rPr lang="en-TH" dirty="0"/>
              <a:t>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9D13A-4E11-DB9C-9FE3-355D4003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8" y="2839488"/>
            <a:ext cx="6349027" cy="232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2BB91-7CB1-7BC4-D205-5E487BEE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63" y="2815562"/>
            <a:ext cx="22479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F8CAE-BA00-F5CF-698F-C3210D30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07" y="5230568"/>
            <a:ext cx="4203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9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5C0F-4A49-9FAF-3053-3F348514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52D2-EFA1-1C0D-9AAD-615AE8B2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TH" dirty="0"/>
              <a:t>ncrease 2-3 copies of DNA to 10</a:t>
            </a:r>
            <a:r>
              <a:rPr lang="en-TH" baseline="30000" dirty="0"/>
              <a:t>9</a:t>
            </a:r>
            <a:r>
              <a:rPr lang="en-TH" dirty="0"/>
              <a:t> in an hour</a:t>
            </a:r>
            <a:endParaRPr lang="en-US" dirty="0"/>
          </a:p>
          <a:p>
            <a:r>
              <a:rPr lang="en-US" i="1" dirty="0"/>
              <a:t>Bacillus stearothermophilus </a:t>
            </a:r>
            <a:r>
              <a:rPr lang="en-US" dirty="0"/>
              <a:t>(</a:t>
            </a:r>
            <a:r>
              <a:rPr lang="en-US" i="1" dirty="0" err="1"/>
              <a:t>Bst</a:t>
            </a:r>
            <a:r>
              <a:rPr lang="en-US" dirty="0"/>
              <a:t>) DNA/RNA polymerase</a:t>
            </a:r>
          </a:p>
          <a:p>
            <a:pPr lvl="1"/>
            <a:r>
              <a:rPr lang="en-US" dirty="0"/>
              <a:t>Mixture of </a:t>
            </a:r>
            <a:r>
              <a:rPr lang="en-US" i="1" dirty="0" err="1"/>
              <a:t>Bst</a:t>
            </a:r>
            <a:r>
              <a:rPr lang="en-US" dirty="0"/>
              <a:t> DNA and RNA polymerase</a:t>
            </a:r>
          </a:p>
          <a:p>
            <a:pPr lvl="1"/>
            <a:r>
              <a:rPr lang="en-US" i="1" dirty="0" err="1"/>
              <a:t>Bst</a:t>
            </a:r>
            <a:r>
              <a:rPr lang="en-US" dirty="0"/>
              <a:t> DNA polymerase</a:t>
            </a:r>
          </a:p>
          <a:p>
            <a:pPr lvl="2"/>
            <a:r>
              <a:rPr lang="en-US" dirty="0"/>
              <a:t>no 5’-3’ exonuclease activity</a:t>
            </a:r>
          </a:p>
          <a:p>
            <a:pPr lvl="2"/>
            <a:r>
              <a:rPr lang="en-US" dirty="0"/>
              <a:t>strand-displacement ability</a:t>
            </a:r>
          </a:p>
          <a:p>
            <a:pPr lvl="1"/>
            <a:r>
              <a:rPr lang="en-US" i="1" dirty="0" err="1"/>
              <a:t>Bst</a:t>
            </a:r>
            <a:r>
              <a:rPr lang="en-US" dirty="0"/>
              <a:t> RNA polymerase</a:t>
            </a:r>
          </a:p>
          <a:p>
            <a:pPr lvl="2"/>
            <a:r>
              <a:rPr lang="en-US" dirty="0"/>
              <a:t>no 5’-3’ and 3’-5’ exonuclease activity</a:t>
            </a:r>
          </a:p>
          <a:p>
            <a:pPr lvl="2"/>
            <a:r>
              <a:rPr lang="en-US" dirty="0"/>
              <a:t>reverse transcription ability</a:t>
            </a:r>
          </a:p>
          <a:p>
            <a:pPr lvl="1"/>
            <a:r>
              <a:rPr lang="en-US" dirty="0"/>
              <a:t>Thermal stability</a:t>
            </a:r>
          </a:p>
        </p:txBody>
      </p:sp>
    </p:spTree>
    <p:extLst>
      <p:ext uri="{BB962C8B-B14F-4D97-AF65-F5344CB8AC3E}">
        <p14:creationId xmlns:p14="http://schemas.microsoft.com/office/powerpoint/2010/main" val="247844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A07-8F1E-CD88-61B3-D5CEC396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943350" cy="1325563"/>
          </a:xfrm>
        </p:spPr>
        <p:txBody>
          <a:bodyPr/>
          <a:lstStyle/>
          <a:p>
            <a:r>
              <a:rPr lang="en-TH" dirty="0"/>
              <a:t>LAMP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2D5D8-C848-3ED4-FB77-900EFC31420B}"/>
              </a:ext>
            </a:extLst>
          </p:cNvPr>
          <p:cNvSpPr txBox="1"/>
          <p:nvPr/>
        </p:nvSpPr>
        <p:spPr>
          <a:xfrm>
            <a:off x="527049" y="1841500"/>
            <a:ext cx="4044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Inner primers</a:t>
            </a:r>
          </a:p>
          <a:p>
            <a:pPr lvl="1"/>
            <a:r>
              <a:rPr lang="en-US" sz="1400" dirty="0"/>
              <a:t>-Forward inner primer (FIP)—F1c and F2</a:t>
            </a:r>
          </a:p>
          <a:p>
            <a:pPr lvl="1"/>
            <a:r>
              <a:rPr lang="en-US" sz="1400" dirty="0"/>
              <a:t>-Backward inner primer (BIP)–B1c and B2</a:t>
            </a:r>
          </a:p>
          <a:p>
            <a:r>
              <a:rPr lang="en-US" sz="1400" dirty="0"/>
              <a:t>Outer primers</a:t>
            </a:r>
          </a:p>
          <a:p>
            <a:pPr lvl="1"/>
            <a:r>
              <a:rPr lang="en-US" sz="1400" dirty="0"/>
              <a:t>-F3</a:t>
            </a:r>
          </a:p>
          <a:p>
            <a:pPr lvl="1"/>
            <a:r>
              <a:rPr lang="en-US" sz="1400" dirty="0"/>
              <a:t>-B3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744191-DF8F-3A35-DE85-F9BE3207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7" y="3161862"/>
            <a:ext cx="3933315" cy="36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D2CAF-8564-F42C-70FA-F87054315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60"/>
          <a:stretch/>
        </p:blipFill>
        <p:spPr>
          <a:xfrm>
            <a:off x="4625978" y="2569029"/>
            <a:ext cx="4274507" cy="4288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4CC7FB-55DF-54EF-E6D5-84329D63C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62" b="62540"/>
          <a:stretch/>
        </p:blipFill>
        <p:spPr>
          <a:xfrm>
            <a:off x="5580514" y="-1"/>
            <a:ext cx="2365433" cy="25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DCE9-D892-9F84-0BE3-A0D84248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4" name="lamp.mp4">
            <a:hlinkClick r:id="" action="ppaction://media"/>
            <a:extLst>
              <a:ext uri="{FF2B5EF4-FFF2-40B4-BE49-F238E27FC236}">
                <a16:creationId xmlns:a16="http://schemas.microsoft.com/office/drawing/2014/main" id="{2702372A-373F-AC77-2107-64B17DA03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52621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C8FB7-F650-8460-F86D-A6C49641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893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D598-F955-9D33-8475-7C401E17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5E5C-2CF3-7E72-A7E6-8BA92E94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3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During strand extension using dNTPs, p</a:t>
            </a:r>
            <a:r>
              <a:rPr lang="en-US" sz="2000" dirty="0">
                <a:sym typeface="Wingdings" pitchFamily="2" charset="2"/>
              </a:rPr>
              <a:t>yrophosphate ions (</a:t>
            </a:r>
            <a:r>
              <a:rPr lang="en-US" sz="2000" dirty="0" err="1">
                <a:sym typeface="Wingdings" pitchFamily="2" charset="2"/>
              </a:rPr>
              <a:t>PPi</a:t>
            </a:r>
            <a:r>
              <a:rPr lang="en-US" sz="2000" dirty="0">
                <a:sym typeface="Wingdings" pitchFamily="2" charset="2"/>
              </a:rPr>
              <a:t>) are generated and Mg</a:t>
            </a:r>
            <a:r>
              <a:rPr lang="en-US" sz="2000" baseline="-25000" dirty="0">
                <a:sym typeface="Wingdings" pitchFamily="2" charset="2"/>
              </a:rPr>
              <a:t>2</a:t>
            </a:r>
            <a:r>
              <a:rPr lang="en-US" sz="2000" baseline="30000" dirty="0">
                <a:sym typeface="Wingdings" pitchFamily="2" charset="2"/>
              </a:rPr>
              <a:t>+</a:t>
            </a:r>
            <a:r>
              <a:rPr lang="en-US" sz="2000" dirty="0">
                <a:sym typeface="Wingdings" pitchFamily="2" charset="2"/>
              </a:rPr>
              <a:t> are decreased.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dirty="0" err="1"/>
              <a:t>calcein</a:t>
            </a:r>
            <a:r>
              <a:rPr lang="en-US" sz="2000" dirty="0"/>
              <a:t> indicator to monitor LAMP activity: </a:t>
            </a:r>
          </a:p>
          <a:p>
            <a:r>
              <a:rPr lang="en-US" sz="2000" dirty="0" err="1"/>
              <a:t>Calcein</a:t>
            </a:r>
            <a:r>
              <a:rPr lang="en-US" sz="2000" dirty="0"/>
              <a:t> + Mn</a:t>
            </a:r>
            <a:r>
              <a:rPr lang="en-US" sz="2000" baseline="-25000" dirty="0"/>
              <a:t>2</a:t>
            </a:r>
            <a:r>
              <a:rPr lang="en-US" sz="2000" dirty="0"/>
              <a:t>+ </a:t>
            </a:r>
            <a:r>
              <a:rPr lang="en-US" sz="2000" dirty="0">
                <a:sym typeface="Wingdings" pitchFamily="2" charset="2"/>
              </a:rPr>
              <a:t> no emission</a:t>
            </a:r>
          </a:p>
          <a:p>
            <a:r>
              <a:rPr lang="en-US" sz="2000" dirty="0">
                <a:sym typeface="Wingdings" pitchFamily="2" charset="2"/>
              </a:rPr>
              <a:t>Mn</a:t>
            </a:r>
            <a:r>
              <a:rPr lang="en-US" sz="2000" baseline="-25000" dirty="0">
                <a:sym typeface="Wingdings" pitchFamily="2" charset="2"/>
              </a:rPr>
              <a:t>2</a:t>
            </a:r>
            <a:r>
              <a:rPr lang="en-US" sz="2000" baseline="30000" dirty="0">
                <a:sym typeface="Wingdings" pitchFamily="2" charset="2"/>
              </a:rPr>
              <a:t>+</a:t>
            </a:r>
            <a:r>
              <a:rPr lang="en-US" sz="2000" dirty="0">
                <a:sym typeface="Wingdings" pitchFamily="2" charset="2"/>
              </a:rPr>
              <a:t> was replaced with Mg</a:t>
            </a:r>
            <a:r>
              <a:rPr lang="en-US" sz="2000" baseline="-25000" dirty="0">
                <a:sym typeface="Wingdings" pitchFamily="2" charset="2"/>
              </a:rPr>
              <a:t>2</a:t>
            </a:r>
            <a:r>
              <a:rPr lang="en-US" sz="2000" baseline="30000" dirty="0">
                <a:sym typeface="Wingdings" pitchFamily="2" charset="2"/>
              </a:rPr>
              <a:t>+</a:t>
            </a:r>
            <a:r>
              <a:rPr lang="en-US" sz="2000" dirty="0">
                <a:sym typeface="Wingdings" pitchFamily="2" charset="2"/>
              </a:rPr>
              <a:t> in calcine  fluorescent emission when exposed to UV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BC4A-431F-9516-55AE-9C55A433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4" y="4248079"/>
            <a:ext cx="5112359" cy="244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D77A-DC3B-F122-8367-7B1B8791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4369147"/>
            <a:ext cx="3086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0662-B048-0A42-0212-8C137D78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545B-549E-CD00-44CD-7B2C74963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1689"/>
          </a:xfrm>
        </p:spPr>
        <p:txBody>
          <a:bodyPr>
            <a:normAutofit/>
          </a:bodyPr>
          <a:lstStyle/>
          <a:p>
            <a:r>
              <a:rPr lang="en-TH" sz="2200" dirty="0"/>
              <a:t>Colorimetric indicator</a:t>
            </a:r>
          </a:p>
          <a:p>
            <a:pPr lvl="1"/>
            <a:r>
              <a:rPr lang="en-US" sz="1900" dirty="0"/>
              <a:t>H</a:t>
            </a:r>
            <a:r>
              <a:rPr lang="en-TH" sz="1900" dirty="0"/>
              <a:t>ydroxyl nappthol blue (HNB) develops a purple color in the presence of Mg</a:t>
            </a:r>
            <a:r>
              <a:rPr lang="en-TH" sz="1900" baseline="-25000" dirty="0"/>
              <a:t>2</a:t>
            </a:r>
            <a:r>
              <a:rPr lang="en-TH" sz="1900" baseline="30000" dirty="0"/>
              <a:t>+</a:t>
            </a:r>
            <a:r>
              <a:rPr lang="en-TH" sz="1900" dirty="0"/>
              <a:t>.</a:t>
            </a:r>
          </a:p>
          <a:p>
            <a:pPr lvl="1"/>
            <a:r>
              <a:rPr lang="en-US" sz="1900" dirty="0"/>
              <a:t>A</a:t>
            </a:r>
            <a:r>
              <a:rPr lang="en-TH" sz="1900" dirty="0"/>
              <a:t>s Mg</a:t>
            </a:r>
            <a:r>
              <a:rPr lang="en-TH" sz="1900" baseline="-25000" dirty="0"/>
              <a:t>2</a:t>
            </a:r>
            <a:r>
              <a:rPr lang="en-TH" sz="1900" baseline="30000" dirty="0"/>
              <a:t>+</a:t>
            </a:r>
            <a:r>
              <a:rPr lang="en-TH" sz="1900" dirty="0"/>
              <a:t> concentration decrease, HNB changes to blue.</a:t>
            </a:r>
          </a:p>
          <a:p>
            <a:pPr lvl="1"/>
            <a:endParaRPr lang="en-TH" sz="1900" dirty="0"/>
          </a:p>
          <a:p>
            <a:pPr lvl="1"/>
            <a:endParaRPr lang="en-TH" sz="1900" dirty="0"/>
          </a:p>
          <a:p>
            <a:pPr marL="0" indent="0">
              <a:buNone/>
            </a:pPr>
            <a:endParaRPr lang="en-TH" dirty="0"/>
          </a:p>
          <a:p>
            <a:r>
              <a:rPr lang="en-TH" sz="2200" dirty="0"/>
              <a:t>pH indicator</a:t>
            </a:r>
          </a:p>
          <a:p>
            <a:pPr lvl="1"/>
            <a:r>
              <a:rPr lang="en-US" sz="1900" dirty="0"/>
              <a:t>Hydrogen ions are also released during dNTP incorporation.</a:t>
            </a:r>
            <a:endParaRPr lang="en-TH" sz="1900" dirty="0"/>
          </a:p>
          <a:p>
            <a:pPr lvl="1"/>
            <a:r>
              <a:rPr lang="en-US" sz="1900" dirty="0"/>
              <a:t>Phenol red changes color as a result of proton generation. </a:t>
            </a:r>
            <a:endParaRPr lang="en-TH" sz="1900" dirty="0"/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91148-AB97-6C8C-3815-A69EBF40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" t="7195" b="59733"/>
          <a:stretch/>
        </p:blipFill>
        <p:spPr>
          <a:xfrm>
            <a:off x="2844800" y="3149603"/>
            <a:ext cx="3699329" cy="1146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B19CB-6D69-FD15-BE41-FB6B4B07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14" y="5500916"/>
            <a:ext cx="3543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0662-B048-0A42-0212-8C137D78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545B-549E-CD00-44CD-7B2C74963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1689"/>
          </a:xfrm>
        </p:spPr>
        <p:txBody>
          <a:bodyPr>
            <a:normAutofit/>
          </a:bodyPr>
          <a:lstStyle/>
          <a:p>
            <a:r>
              <a:rPr lang="en-TH" sz="2200" dirty="0"/>
              <a:t>Fluorescent indicator</a:t>
            </a:r>
          </a:p>
          <a:p>
            <a:pPr lvl="1"/>
            <a:r>
              <a:rPr lang="en-TH" sz="1900" dirty="0"/>
              <a:t>DNA chelating dye: SYBR Green,</a:t>
            </a:r>
            <a:r>
              <a:rPr lang="en-US" sz="1900" dirty="0"/>
              <a:t> e</a:t>
            </a:r>
            <a:r>
              <a:rPr lang="en-TH" sz="1900" dirty="0"/>
              <a:t>thidium bromide monoazide.</a:t>
            </a:r>
          </a:p>
          <a:p>
            <a:pPr marL="0" indent="0">
              <a:buNone/>
            </a:pPr>
            <a:endParaRPr lang="en-TH" sz="2200" dirty="0"/>
          </a:p>
          <a:p>
            <a:endParaRPr lang="en-TH" sz="2200" dirty="0"/>
          </a:p>
          <a:p>
            <a:endParaRPr lang="en-TH" sz="2200" dirty="0"/>
          </a:p>
          <a:p>
            <a:endParaRPr lang="en-TH" sz="2200" dirty="0"/>
          </a:p>
          <a:p>
            <a:endParaRPr lang="en-TH" sz="2200" dirty="0"/>
          </a:p>
          <a:p>
            <a:endParaRPr lang="en-TH" sz="2200" dirty="0"/>
          </a:p>
          <a:p>
            <a:pPr lvl="1"/>
            <a:endParaRPr lang="en-TH" sz="1900" dirty="0"/>
          </a:p>
          <a:p>
            <a:pPr lvl="1"/>
            <a:endParaRPr lang="en-TH" sz="1900" dirty="0"/>
          </a:p>
          <a:p>
            <a:pPr marL="457200" lvl="1" indent="0">
              <a:buNone/>
            </a:pPr>
            <a:endParaRPr lang="en-TH" sz="1900" dirty="0"/>
          </a:p>
          <a:p>
            <a:pPr marL="457200" lvl="1" indent="0">
              <a:buNone/>
            </a:pPr>
            <a:endParaRPr lang="en-TH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50C002-5276-69E6-AF19-A9843E2CA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642" b="31473"/>
          <a:stretch/>
        </p:blipFill>
        <p:spPr>
          <a:xfrm>
            <a:off x="2736850" y="2928257"/>
            <a:ext cx="3670300" cy="1001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2CBBC-7DDF-E942-DD2F-D2150E02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23"/>
          <a:stretch/>
        </p:blipFill>
        <p:spPr>
          <a:xfrm>
            <a:off x="2774950" y="4063886"/>
            <a:ext cx="3632200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4AED4-E109-E6D2-71EE-EE80A8C93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83"/>
          <a:stretch/>
        </p:blipFill>
        <p:spPr>
          <a:xfrm>
            <a:off x="2728687" y="2613478"/>
            <a:ext cx="3632200" cy="3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9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9481-574C-C43E-1E4F-182B5D43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LAMP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A99BE-38E7-830B-1522-DF4BFCDC0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47" y="1690689"/>
            <a:ext cx="5174905" cy="34432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7760A-724E-A085-4CC5-A3B00025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68" y="5133914"/>
            <a:ext cx="8672663" cy="1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7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E988-87DC-EDD9-A010-02A033D35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TH" sz="5400" dirty="0"/>
              <a:t>Immunoassays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651AA-5E24-45CD-BA05-7CB0EB9C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0"/>
            <a:ext cx="9144001" cy="43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32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BBAA77-0AF7-C6D7-4AD3-9F5154BD5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6" r="13229" b="33530"/>
          <a:stretch/>
        </p:blipFill>
        <p:spPr>
          <a:xfrm>
            <a:off x="0" y="0"/>
            <a:ext cx="9203368" cy="4562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3FA0F-0FF9-EE07-A8FE-C24A8528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4EBAA-C6F4-33A5-DAF1-B03AF48A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sz="5400" dirty="0"/>
              <a:t>CRISPR-Cas</a:t>
            </a:r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7622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AA3D-63AC-E3BE-B715-E96B8249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1372-692D-A3D9-8DDB-BD4E9ADA8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TH" sz="2400" dirty="0"/>
              <a:t>2022 Noble Prize for Chemistry was awarded to Emmanuelle Charpentier and Jennifer Doudna for “the development of a method for genome editing”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2555D-E987-DCB6-2A08-4294F823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36" r="38157" b="50000"/>
          <a:stretch/>
        </p:blipFill>
        <p:spPr>
          <a:xfrm>
            <a:off x="7298850" y="213192"/>
            <a:ext cx="1521300" cy="1629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F8B8A-5A91-5AB3-9468-55ED4F2C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60" y="2894589"/>
            <a:ext cx="5610679" cy="3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7508-F623-04AA-D515-5B4053ED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AE67-6037-0D37-3B29-95E8C13A2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A microbial immune system against virus</a:t>
            </a:r>
          </a:p>
          <a:p>
            <a:r>
              <a:rPr lang="en-TH" u="sng" dirty="0"/>
              <a:t>C</a:t>
            </a:r>
            <a:r>
              <a:rPr lang="en-TH" dirty="0"/>
              <a:t>lustered </a:t>
            </a:r>
            <a:r>
              <a:rPr lang="en-TH" u="sng" dirty="0"/>
              <a:t>r</a:t>
            </a:r>
            <a:r>
              <a:rPr lang="en-TH" dirty="0"/>
              <a:t>egularly </a:t>
            </a:r>
            <a:r>
              <a:rPr lang="en-TH" u="sng" dirty="0"/>
              <a:t>i</a:t>
            </a:r>
            <a:r>
              <a:rPr lang="en-TH" dirty="0"/>
              <a:t>nterspaced </a:t>
            </a:r>
            <a:r>
              <a:rPr lang="en-TH" u="sng" dirty="0"/>
              <a:t>s</a:t>
            </a:r>
            <a:r>
              <a:rPr lang="en-TH" dirty="0"/>
              <a:t>hort </a:t>
            </a:r>
            <a:r>
              <a:rPr lang="en-TH" u="sng" dirty="0"/>
              <a:t>p</a:t>
            </a:r>
            <a:r>
              <a:rPr lang="en-TH" dirty="0"/>
              <a:t>alindromic </a:t>
            </a:r>
            <a:r>
              <a:rPr lang="en-TH" u="sng" dirty="0"/>
              <a:t>r</a:t>
            </a:r>
            <a:r>
              <a:rPr lang="en-TH" dirty="0"/>
              <a:t>epeats</a:t>
            </a:r>
          </a:p>
          <a:p>
            <a:pPr lvl="1"/>
            <a:r>
              <a:rPr lang="en-TH" dirty="0"/>
              <a:t>Genomic sequences microbes used to defend themselves against viral attacks</a:t>
            </a:r>
          </a:p>
          <a:p>
            <a:r>
              <a:rPr lang="en-TH" u="sng" dirty="0"/>
              <a:t>C</a:t>
            </a:r>
            <a:r>
              <a:rPr lang="en-TH" dirty="0"/>
              <a:t>RISPR </a:t>
            </a:r>
            <a:r>
              <a:rPr lang="en-TH" u="sng" dirty="0"/>
              <a:t>as</a:t>
            </a:r>
            <a:r>
              <a:rPr lang="en-TH" dirty="0"/>
              <a:t>sociated (Cas) proteins</a:t>
            </a:r>
          </a:p>
          <a:p>
            <a:pPr lvl="1"/>
            <a:r>
              <a:rPr lang="en-US" dirty="0"/>
              <a:t>E</a:t>
            </a:r>
            <a:r>
              <a:rPr lang="en-TH" dirty="0"/>
              <a:t>nzymes that cut DNA in specific places, like moleculr scissors</a:t>
            </a:r>
          </a:p>
        </p:txBody>
      </p:sp>
    </p:spTree>
    <p:extLst>
      <p:ext uri="{BB962C8B-B14F-4D97-AF65-F5344CB8AC3E}">
        <p14:creationId xmlns:p14="http://schemas.microsoft.com/office/powerpoint/2010/main" val="135739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7753-3108-45A4-C638-E0D77B4E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3" y="365126"/>
            <a:ext cx="4065370" cy="1325563"/>
          </a:xfrm>
        </p:spPr>
        <p:txBody>
          <a:bodyPr>
            <a:noAutofit/>
          </a:bodyPr>
          <a:lstStyle/>
          <a:p>
            <a:r>
              <a:rPr lang="en-TH" sz="3200" dirty="0"/>
              <a:t>CRISPR-Cas as a microbial adaptive immunity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5427D-C7FE-C525-5A6A-6FC0FB4D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23" y="0"/>
            <a:ext cx="47805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6BBAA-A54A-5671-8AAF-904EBE42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" y="4982296"/>
            <a:ext cx="3916752" cy="1135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06660B-C6AF-669D-0CA0-AF3FD496F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5" y="2003643"/>
            <a:ext cx="4084373" cy="2116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4346E3-81B9-6C7D-6A70-AB29940CF332}"/>
              </a:ext>
            </a:extLst>
          </p:cNvPr>
          <p:cNvSpPr txBox="1"/>
          <p:nvPr/>
        </p:nvSpPr>
        <p:spPr>
          <a:xfrm>
            <a:off x="4895328" y="1895921"/>
            <a:ext cx="679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800" dirty="0"/>
              <a:t>Adaptation</a:t>
            </a:r>
            <a:endParaRPr lang="en-TH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9F801-75F4-99A1-38C5-1539F1E32293}"/>
              </a:ext>
            </a:extLst>
          </p:cNvPr>
          <p:cNvSpPr txBox="1"/>
          <p:nvPr/>
        </p:nvSpPr>
        <p:spPr>
          <a:xfrm>
            <a:off x="5929310" y="2380454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800" dirty="0"/>
              <a:t>Maturation</a:t>
            </a:r>
            <a:endParaRPr lang="en-TH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86675-53E7-4F74-5E2A-12F3C481E3FE}"/>
              </a:ext>
            </a:extLst>
          </p:cNvPr>
          <p:cNvSpPr txBox="1"/>
          <p:nvPr/>
        </p:nvSpPr>
        <p:spPr>
          <a:xfrm>
            <a:off x="4774023" y="5442503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800" dirty="0"/>
              <a:t>Interference</a:t>
            </a:r>
            <a:endParaRPr lang="en-T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98C84-44AC-A113-D8B5-6E1E2EF9BEA9}"/>
              </a:ext>
            </a:extLst>
          </p:cNvPr>
          <p:cNvSpPr txBox="1"/>
          <p:nvPr/>
        </p:nvSpPr>
        <p:spPr>
          <a:xfrm>
            <a:off x="6009162" y="4804450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800" dirty="0"/>
              <a:t>Maturation</a:t>
            </a:r>
            <a:endParaRPr lang="en-TH" sz="11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1EA25-8337-B6DC-0039-5A69A9F89039}"/>
              </a:ext>
            </a:extLst>
          </p:cNvPr>
          <p:cNvCxnSpPr>
            <a:cxnSpLocks/>
          </p:cNvCxnSpPr>
          <p:nvPr/>
        </p:nvCxnSpPr>
        <p:spPr>
          <a:xfrm flipV="1">
            <a:off x="4339138" y="1951406"/>
            <a:ext cx="660840" cy="5223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B7C30-63EF-9971-1B90-B9D540A17CFE}"/>
              </a:ext>
            </a:extLst>
          </p:cNvPr>
          <p:cNvCxnSpPr>
            <a:cxnSpLocks/>
          </p:cNvCxnSpPr>
          <p:nvPr/>
        </p:nvCxnSpPr>
        <p:spPr>
          <a:xfrm flipV="1">
            <a:off x="4339138" y="2184935"/>
            <a:ext cx="1170984" cy="193552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D29CD3-0021-6A2E-4B77-0ADD34D4B2FC}"/>
              </a:ext>
            </a:extLst>
          </p:cNvPr>
          <p:cNvCxnSpPr>
            <a:cxnSpLocks/>
          </p:cNvCxnSpPr>
          <p:nvPr/>
        </p:nvCxnSpPr>
        <p:spPr>
          <a:xfrm flipV="1">
            <a:off x="500514" y="4068224"/>
            <a:ext cx="2572807" cy="84394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0C322-F5A6-5CB8-E868-B76F4E916AF1}"/>
              </a:ext>
            </a:extLst>
          </p:cNvPr>
          <p:cNvCxnSpPr>
            <a:cxnSpLocks/>
          </p:cNvCxnSpPr>
          <p:nvPr/>
        </p:nvCxnSpPr>
        <p:spPr>
          <a:xfrm flipH="1" flipV="1">
            <a:off x="3801979" y="4075512"/>
            <a:ext cx="467561" cy="83666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0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B9DC-C387-0B30-D48A-8C4901CF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as a genome editing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59D4-4149-3638-7F1D-9B064B18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H" dirty="0"/>
              <a:t>Modified CRISPR-Cas system</a:t>
            </a:r>
          </a:p>
          <a:p>
            <a:pPr marL="457200" lvl="1" indent="0">
              <a:buNone/>
            </a:pPr>
            <a:r>
              <a:rPr lang="en-TH" dirty="0"/>
              <a:t>1. Cas9 enzyme</a:t>
            </a:r>
          </a:p>
          <a:p>
            <a:pPr marL="457200" lvl="1" indent="0">
              <a:buNone/>
            </a:pPr>
            <a:r>
              <a:rPr lang="en-US" dirty="0"/>
              <a:t>2. S</a:t>
            </a:r>
            <a:r>
              <a:rPr lang="en-TH" dirty="0"/>
              <a:t>ingle guide RNA (sgRNA)</a:t>
            </a:r>
          </a:p>
          <a:p>
            <a:pPr lvl="2"/>
            <a:r>
              <a:rPr lang="en-TH" dirty="0"/>
              <a:t>guide region (crRNA), a 20-nt region complementary to the target sequence</a:t>
            </a:r>
          </a:p>
          <a:p>
            <a:pPr lvl="2"/>
            <a:r>
              <a:rPr lang="en-TH" dirty="0"/>
              <a:t>scaffold regions (tracrRNA), multi-hairpin loop sequence binds to Cas9</a:t>
            </a:r>
          </a:p>
          <a:p>
            <a:pPr marL="457200" lvl="1" indent="0">
              <a:buNone/>
            </a:pPr>
            <a:r>
              <a:rPr lang="en-US" dirty="0"/>
              <a:t>3. P</a:t>
            </a:r>
            <a:r>
              <a:rPr lang="en-TH" dirty="0"/>
              <a:t>rotospacer adjacent motif (PAM), Cas9 reconition sequence</a:t>
            </a:r>
          </a:p>
          <a:p>
            <a:r>
              <a:rPr lang="en-TH" dirty="0"/>
              <a:t>Direct target-specific cutting of double-stranded DNA</a:t>
            </a:r>
          </a:p>
          <a:p>
            <a:r>
              <a:rPr lang="en-TH" dirty="0"/>
              <a:t>Once dsDNA is broken, DNA repair mechanisms take over to fix the break</a:t>
            </a:r>
          </a:p>
        </p:txBody>
      </p:sp>
    </p:spTree>
    <p:extLst>
      <p:ext uri="{BB962C8B-B14F-4D97-AF65-F5344CB8AC3E}">
        <p14:creationId xmlns:p14="http://schemas.microsoft.com/office/powerpoint/2010/main" val="124023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285E-E46B-8E47-F4D5-C6992EED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as a genome editing tool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B9466-844E-6FE9-35CD-F84622DE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68" y="1574156"/>
            <a:ext cx="4664290" cy="507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53C22-AD49-F550-2E79-629236E397F2}"/>
              </a:ext>
            </a:extLst>
          </p:cNvPr>
          <p:cNvSpPr txBox="1"/>
          <p:nvPr/>
        </p:nvSpPr>
        <p:spPr>
          <a:xfrm>
            <a:off x="6134582" y="3754607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100" dirty="0"/>
              <a:t>(HDR)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6E784-6A83-D010-4C11-E62EFBE78F21}"/>
              </a:ext>
            </a:extLst>
          </p:cNvPr>
          <p:cNvSpPr txBox="1"/>
          <p:nvPr/>
        </p:nvSpPr>
        <p:spPr>
          <a:xfrm>
            <a:off x="1944388" y="3754607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100" dirty="0"/>
              <a:t>(NHEJ)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B80D2-2D75-D9B5-087D-6FE92C634317}"/>
              </a:ext>
            </a:extLst>
          </p:cNvPr>
          <p:cNvSpPr txBox="1"/>
          <p:nvPr/>
        </p:nvSpPr>
        <p:spPr>
          <a:xfrm>
            <a:off x="6407353" y="6581001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Cuitart</a:t>
            </a:r>
            <a:r>
              <a:rPr lang="en-US" sz="1200" dirty="0"/>
              <a:t>, </a:t>
            </a:r>
            <a:r>
              <a:rPr lang="en-US" sz="1200" dirty="0" err="1"/>
              <a:t>Johnsom</a:t>
            </a:r>
            <a:r>
              <a:rPr lang="en-US" sz="1200" dirty="0"/>
              <a:t> &amp; </a:t>
            </a:r>
            <a:r>
              <a:rPr lang="en-US" sz="1200" dirty="0" err="1"/>
              <a:t>Chien</a:t>
            </a:r>
            <a:r>
              <a:rPr lang="en-US" sz="1200" dirty="0"/>
              <a:t>, JID, 2016)</a:t>
            </a:r>
            <a:endParaRPr lang="en-TH" sz="1200" dirty="0"/>
          </a:p>
        </p:txBody>
      </p:sp>
    </p:spTree>
    <p:extLst>
      <p:ext uri="{BB962C8B-B14F-4D97-AF65-F5344CB8AC3E}">
        <p14:creationId xmlns:p14="http://schemas.microsoft.com/office/powerpoint/2010/main" val="3370442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63EF-4C48-FD81-FC7C-F464DC19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Applications of CRISPR-Cas system</a:t>
            </a:r>
          </a:p>
        </p:txBody>
      </p:sp>
      <p:pic>
        <p:nvPicPr>
          <p:cNvPr id="2050" name="Picture 2" descr="Fig. 5">
            <a:extLst>
              <a:ext uri="{FF2B5EF4-FFF2-40B4-BE49-F238E27FC236}">
                <a16:creationId xmlns:a16="http://schemas.microsoft.com/office/drawing/2014/main" id="{F1AF53E3-2E83-AC44-3D5B-911CAF4A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6" y="1837200"/>
            <a:ext cx="4860996" cy="48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D346A-6374-4F8F-494C-CA8610479117}"/>
              </a:ext>
            </a:extLst>
          </p:cNvPr>
          <p:cNvSpPr txBox="1"/>
          <p:nvPr/>
        </p:nvSpPr>
        <p:spPr>
          <a:xfrm>
            <a:off x="6407353" y="6581001"/>
            <a:ext cx="276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(Zhang et al, Molecular Cancer, 2021)</a:t>
            </a:r>
            <a:endParaRPr lang="en-TH" sz="1200" dirty="0"/>
          </a:p>
        </p:txBody>
      </p:sp>
    </p:spTree>
    <p:extLst>
      <p:ext uri="{BB962C8B-B14F-4D97-AF65-F5344CB8AC3E}">
        <p14:creationId xmlns:p14="http://schemas.microsoft.com/office/powerpoint/2010/main" val="302387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EC61-D22A-C114-9FD7-BF13955F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 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D354-FDCC-B0DA-00C1-1871E6A99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5549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method displays higher efficiency than HDR-mediated editing.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first base editors converted cytidine to thymidine; newly engineering base editors convert adenosine to guanosine.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h-TH" b="0" i="0" u="none" strike="noStrike" dirty="0">
              <a:solidFill>
                <a:srgbClr val="0483C8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B16F5-BE08-3543-6016-9716DF8A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35" y="3681120"/>
            <a:ext cx="6213929" cy="30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5784-FB4A-8909-D9D3-197F63DC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RNA targeting</a:t>
            </a:r>
            <a:endParaRPr lang="en-US" sz="4400" u="none" strike="no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7696-1198-1794-7303-54ABA4C4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63701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Cas13 enzymes target RNA rather than DNA, sometimes requiring a protospacer flanking sequence (PFS).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bacteria, Cas13 targeting also promotes non-specific RNA cleavage, but this non-specific cleavage does not occur in mammalian cells.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4191-31AD-DBAA-92DC-C0C06D7D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30" y="3733005"/>
            <a:ext cx="6569340" cy="28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71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5C53-A024-505E-00D8-C48E60CB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n-US" sz="4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epression of gene expression</a:t>
            </a:r>
            <a:endParaRPr lang="en-US" sz="4400" u="none" strike="no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027E-4F9D-47E5-94EB-A25404AFA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4054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dCas9 fused to transcriptional activators or repressors can modulate transcription in a reversible manner.</a:t>
            </a:r>
          </a:p>
          <a:p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00040-590B-4D26-B352-DCD8C079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" y="3365048"/>
            <a:ext cx="4683787" cy="2579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56A9F-34CC-722D-EC25-27B61AD0E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4"/>
          <a:stretch/>
        </p:blipFill>
        <p:spPr>
          <a:xfrm>
            <a:off x="4650562" y="3791835"/>
            <a:ext cx="4489809" cy="2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1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A4E6-035D-EB45-9158-A0D49882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1395-AF85-9368-757B-CDFCFD314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67249"/>
          </a:xfrm>
        </p:spPr>
        <p:txBody>
          <a:bodyPr>
            <a:normAutofit/>
          </a:bodyPr>
          <a:lstStyle/>
          <a:p>
            <a:r>
              <a:rPr lang="en-TH" dirty="0"/>
              <a:t>Base on high-affinity binding of antibodies with specific antigens.</a:t>
            </a:r>
          </a:p>
          <a:p>
            <a:r>
              <a:rPr lang="en-TH" dirty="0"/>
              <a:t>Wide range of applications</a:t>
            </a:r>
          </a:p>
          <a:p>
            <a:pPr lvl="1"/>
            <a:r>
              <a:rPr lang="en-TH" dirty="0"/>
              <a:t>chemical contaminant analysis.</a:t>
            </a:r>
          </a:p>
          <a:p>
            <a:pPr lvl="1"/>
            <a:r>
              <a:rPr lang="en-TH" dirty="0"/>
              <a:t>identification of bacteria and viruses.</a:t>
            </a:r>
          </a:p>
          <a:p>
            <a:pPr lvl="1"/>
            <a:r>
              <a:rPr lang="en-TH" dirty="0"/>
              <a:t>detection of proteins in food and agricultural products.</a:t>
            </a:r>
          </a:p>
        </p:txBody>
      </p:sp>
    </p:spTree>
    <p:extLst>
      <p:ext uri="{BB962C8B-B14F-4D97-AF65-F5344CB8AC3E}">
        <p14:creationId xmlns:p14="http://schemas.microsoft.com/office/powerpoint/2010/main" val="151591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9FAC-AF74-FC28-8069-C49FE33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Epigenetics</a:t>
            </a:r>
            <a:r>
              <a:rPr lang="en-US" sz="440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11B87-5189-01BE-8523-E431238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dCas9 fused to epigenetic modifiers can modulate transcriptions and create heritable epigenetic marks.</a:t>
            </a:r>
          </a:p>
          <a:p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4BBFE-7BE6-648B-5599-4593D72B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29" y="3286124"/>
            <a:ext cx="7060142" cy="30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1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D3B-5796-2567-67FC-38F2C5BF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 of target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42BED-9A18-4C7D-6E23-FEFAF4F8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6271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Fluorescently labeled dCas9 or gRNAs that bind fluorescent proteins can be used to image genomic loci in live cells.</a:t>
            </a:r>
          </a:p>
          <a:p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F33D-1890-B5F9-22CC-533F5564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73" y="3025547"/>
            <a:ext cx="6934654" cy="34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0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192E-1627-4942-3F05-E0570BA3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technological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CBCB8-D47B-D62F-928C-B53C964B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32089"/>
          </a:xfrm>
        </p:spPr>
        <p:txBody>
          <a:bodyPr/>
          <a:lstStyle/>
          <a:p>
            <a:pPr marL="0" indent="0">
              <a:buNone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Protein tagging</a:t>
            </a:r>
            <a:endParaRPr lang="en-US" sz="2000" u="none" strike="noStri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 endogenous loci with epitope tags or fluorescent markers.</a:t>
            </a:r>
          </a:p>
          <a:p>
            <a:endParaRPr lang="en-T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2F6EBEC-D341-B42E-227A-6C2D0B11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42" y="2757714"/>
            <a:ext cx="5679716" cy="3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7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56D1-F9B7-35D3-57AD-1A56702B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Purification of genomic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3B49-14CD-D546-249D-4BBDC0E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3056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Epitope-tagged dCas9 can also be used to purify a genomic locus and its associated proteins or RNAs through </a:t>
            </a:r>
            <a:r>
              <a:rPr lang="en-US" sz="2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r>
              <a:rPr lang="en-US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biotin-streptavidin pulldown.</a:t>
            </a:r>
          </a:p>
          <a:p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9E697-749F-0169-80F7-E1B0C557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62" y="3322688"/>
            <a:ext cx="6507076" cy="34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48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F1E8-7481-A0B8-906A-F72541A9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DE721-50E7-6306-1ACC-63BE17722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TH" sz="5400" dirty="0"/>
              <a:t>SARS-CoV-2 diagnostic assays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41D38-BBA2-AD36-66B0-B39F6E42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5470" cy="45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9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FBB5-0755-1E04-6696-84AB7BD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SARS-CoV-2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D67295-B34C-1631-BA0D-BF4AEA218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89" y="1539123"/>
            <a:ext cx="7171222" cy="53188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D2685-FAF7-B247-90EB-756F8DAE6EB0}"/>
              </a:ext>
            </a:extLst>
          </p:cNvPr>
          <p:cNvSpPr txBox="1"/>
          <p:nvPr/>
        </p:nvSpPr>
        <p:spPr>
          <a:xfrm>
            <a:off x="177244" y="47026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ssRNA+</a:t>
            </a:r>
          </a:p>
        </p:txBody>
      </p:sp>
    </p:spTree>
    <p:extLst>
      <p:ext uri="{BB962C8B-B14F-4D97-AF65-F5344CB8AC3E}">
        <p14:creationId xmlns:p14="http://schemas.microsoft.com/office/powerpoint/2010/main" val="1712881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FBB5-0755-1E04-6696-84AB7BD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SARS-CoV-2 replication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C63630-A63E-0139-DB98-C654C766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47" y="1342345"/>
            <a:ext cx="3643368" cy="5515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4BCD14-E971-55EA-C7E1-A1C975B6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" y="2008642"/>
            <a:ext cx="5395608" cy="48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9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1167-7DBD-C831-99C6-F0DCCCFD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SARS-CoV-2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40161-5E8F-59F1-8D05-8B078DD54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810BF-17E7-7DB8-AFB2-F1774B23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91" y="1509486"/>
            <a:ext cx="5082418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2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D294-F30D-FE8E-D2B7-06662B35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SARS-CoV-2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EAD23-1BC5-662C-1A00-9CDFA399D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0" y="1452167"/>
            <a:ext cx="8819759" cy="3155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8D19C-115E-A03A-CD3D-97DF2175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58" y="4368800"/>
            <a:ext cx="7289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3B4D-B80A-C968-FD1C-9E9097C4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1DA5C-B4EE-9435-6C7A-3F593F53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82" y="1773760"/>
            <a:ext cx="5935436" cy="4455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52336-CA58-D758-5ACD-AADEC759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6" t="27120" r="66351" b="52121"/>
          <a:stretch/>
        </p:blipFill>
        <p:spPr>
          <a:xfrm rot="19629749">
            <a:off x="4190672" y="2190572"/>
            <a:ext cx="613911" cy="44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A8BEC-C465-4D31-2B1C-C030F934E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6" t="27120" r="66351" b="52121"/>
          <a:stretch/>
        </p:blipFill>
        <p:spPr>
          <a:xfrm rot="19629749">
            <a:off x="5970852" y="2150718"/>
            <a:ext cx="613911" cy="44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94244-B005-56E3-1BF6-F56A9118A780}"/>
              </a:ext>
            </a:extLst>
          </p:cNvPr>
          <p:cNvSpPr txBox="1"/>
          <p:nvPr/>
        </p:nvSpPr>
        <p:spPr>
          <a:xfrm>
            <a:off x="4572000" y="1533452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/>
              <a:t>DETECTR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DBA8B-E9CA-D506-C3CD-F1C2D63072F9}"/>
              </a:ext>
            </a:extLst>
          </p:cNvPr>
          <p:cNvSpPr txBox="1"/>
          <p:nvPr/>
        </p:nvSpPr>
        <p:spPr>
          <a:xfrm>
            <a:off x="6200391" y="1533451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/>
              <a:t>SHERLOCK</a:t>
            </a:r>
          </a:p>
        </p:txBody>
      </p:sp>
    </p:spTree>
    <p:extLst>
      <p:ext uri="{BB962C8B-B14F-4D97-AF65-F5344CB8AC3E}">
        <p14:creationId xmlns:p14="http://schemas.microsoft.com/office/powerpoint/2010/main" val="167146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D8E8-62EB-6239-2422-66115D51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EE474-304A-4593-0523-8CEECB588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sz="2400" dirty="0"/>
              <a:t>Antigens</a:t>
            </a:r>
          </a:p>
          <a:p>
            <a:pPr lvl="1"/>
            <a:r>
              <a:rPr lang="en-US" sz="2000" dirty="0"/>
              <a:t>U</a:t>
            </a:r>
            <a:r>
              <a:rPr lang="en-TH" sz="2000" dirty="0"/>
              <a:t>sually &gt; 5000 Da in size to be captured by antibodies.</a:t>
            </a:r>
          </a:p>
          <a:p>
            <a:pPr lvl="1"/>
            <a:r>
              <a:rPr lang="en-US" sz="2000" dirty="0"/>
              <a:t>H</a:t>
            </a:r>
            <a:r>
              <a:rPr lang="en-TH" sz="2000" dirty="0"/>
              <a:t>apten is a small molecule (&lt;5000 Da; normally toxins or antibiotics), must be linked to a carrier protein (OVA or BSA).</a:t>
            </a:r>
            <a:endParaRPr lang="en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B524A-6C7B-170C-C08F-33298B38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71" y="3278424"/>
            <a:ext cx="4756150" cy="35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6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FE66-86F6-A9A3-BD5A-219A4519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CRISPR-Cas-based detection of SARS-CoV-2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A800E6-F985-00F0-CCAF-065D94531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242"/>
          <a:stretch/>
        </p:blipFill>
        <p:spPr>
          <a:xfrm>
            <a:off x="787400" y="4040189"/>
            <a:ext cx="7280830" cy="281781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38105-1E53-671A-3F87-7F541A59A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2"/>
          <a:stretch/>
        </p:blipFill>
        <p:spPr>
          <a:xfrm>
            <a:off x="787400" y="2534784"/>
            <a:ext cx="7404100" cy="1487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8AB54-BEA5-ACAB-1BD4-202A25510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2" t="413" r="172" b="72746"/>
          <a:stretch/>
        </p:blipFill>
        <p:spPr>
          <a:xfrm>
            <a:off x="725765" y="1742646"/>
            <a:ext cx="7417056" cy="7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9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9A53-0BED-A084-BB92-3615C835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CRISPR-Cas-based detection of SARS-CoV-2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114E3-74BE-08CA-175C-B9F52EA2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630"/>
          <a:stretch/>
        </p:blipFill>
        <p:spPr>
          <a:xfrm>
            <a:off x="1123333" y="1741401"/>
            <a:ext cx="6897333" cy="71230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38A31DD-CA92-DCC4-6707-B6455DAE9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18" b="49038"/>
          <a:stretch/>
        </p:blipFill>
        <p:spPr>
          <a:xfrm>
            <a:off x="1123333" y="2453704"/>
            <a:ext cx="6897333" cy="115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DA54B6-87AF-8A00-5A67-31D68B35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33" y="4258830"/>
            <a:ext cx="7772400" cy="259917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D9704F9-E46D-FBC0-03F5-D953CDFA2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23"/>
          <a:stretch/>
        </p:blipFill>
        <p:spPr>
          <a:xfrm>
            <a:off x="1123332" y="3636379"/>
            <a:ext cx="6897333" cy="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9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2A83-3CC9-4C19-E8F5-D759EC83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diganostic assays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EE5CC-79D0-06D4-F57B-F1709B36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5" y="1815798"/>
            <a:ext cx="8759497" cy="4485467"/>
          </a:xfrm>
        </p:spPr>
      </p:pic>
    </p:spTree>
    <p:extLst>
      <p:ext uri="{BB962C8B-B14F-4D97-AF65-F5344CB8AC3E}">
        <p14:creationId xmlns:p14="http://schemas.microsoft.com/office/powerpoint/2010/main" val="880889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4A0B-5911-99AC-BA05-08A69CFC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CRISPR-Cas diganostic assays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71F49-F894-78CA-C631-CF8F24861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127250"/>
            <a:ext cx="8010853" cy="3562310"/>
          </a:xfrm>
        </p:spPr>
      </p:pic>
    </p:spTree>
    <p:extLst>
      <p:ext uri="{BB962C8B-B14F-4D97-AF65-F5344CB8AC3E}">
        <p14:creationId xmlns:p14="http://schemas.microsoft.com/office/powerpoint/2010/main" val="390228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4A0B-5911-99AC-BA05-08A69CFC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Implementation of diagnostic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80623-4BDB-24D7-021B-7EE327AB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31" y="1566632"/>
            <a:ext cx="6518737" cy="51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94213-A137-26F6-AE4F-0B28ED25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Thank you.</a:t>
            </a:r>
            <a:br>
              <a:rPr lang="en-TH" dirty="0"/>
            </a:br>
            <a:r>
              <a:rPr lang="en-TH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1A25-1D83-4446-51D8-EDF66959E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patipark.k@chula.ac.th</a:t>
            </a:r>
          </a:p>
        </p:txBody>
      </p:sp>
    </p:spTree>
    <p:extLst>
      <p:ext uri="{BB962C8B-B14F-4D97-AF65-F5344CB8AC3E}">
        <p14:creationId xmlns:p14="http://schemas.microsoft.com/office/powerpoint/2010/main" val="13020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D848-40A3-0A5B-F0DF-CFBCB3CD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4A31-5543-BFF6-529A-F188F3C3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3517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A</a:t>
            </a:r>
            <a:r>
              <a:rPr lang="en-TH" sz="2400" dirty="0"/>
              <a:t>ntibodies</a:t>
            </a:r>
          </a:p>
          <a:p>
            <a:pPr lvl="1"/>
            <a:r>
              <a:rPr lang="en-TH" sz="2000" dirty="0"/>
              <a:t>Five major classes—IgA, IgE, IgG, IgM, IgD.</a:t>
            </a:r>
          </a:p>
          <a:p>
            <a:pPr lvl="1"/>
            <a:r>
              <a:rPr lang="en-TH" sz="2000" dirty="0"/>
              <a:t>Antigen binding sites are located at CD3 regions on variable regions of heavy and light chains.</a:t>
            </a:r>
          </a:p>
          <a:p>
            <a:pPr lvl="1"/>
            <a:r>
              <a:rPr lang="en-US" sz="2000" dirty="0"/>
              <a:t>B</a:t>
            </a:r>
            <a:r>
              <a:rPr lang="en-TH" sz="2000" dirty="0"/>
              <a:t>inding affinity determines specificity.</a:t>
            </a:r>
          </a:p>
          <a:p>
            <a:pPr lvl="1"/>
            <a:r>
              <a:rPr lang="en-TH" sz="2000" dirty="0"/>
              <a:t>Heat or pH may change protein conformation, reducing binding affinity</a:t>
            </a:r>
          </a:p>
          <a:p>
            <a:pPr lvl="1"/>
            <a:r>
              <a:rPr lang="en-US" sz="2000" dirty="0"/>
              <a:t>M</a:t>
            </a:r>
            <a:r>
              <a:rPr lang="en-TH" sz="2000" dirty="0"/>
              <a:t>onoclonal or polyclonal antibodies.</a:t>
            </a:r>
          </a:p>
          <a:p>
            <a:endParaRPr lang="en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83BC2-AB7B-CFC6-66BA-84A44FE3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05" y="3986005"/>
            <a:ext cx="4368799" cy="270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AB134-6A9C-AD4A-1817-5428243D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2" y="4012875"/>
            <a:ext cx="2936421" cy="27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E516-029B-CACE-2A65-3C86DA19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2A690-A9AD-B168-C72E-AB0C20D3F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4"/>
            <a:ext cx="4384902" cy="466725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U</a:t>
            </a:r>
            <a:r>
              <a:rPr lang="en-TH" sz="2000" dirty="0"/>
              <a:t>se antibody as the capture molecule to search the target antigen.</a:t>
            </a:r>
          </a:p>
          <a:p>
            <a:r>
              <a:rPr lang="en-TH" sz="2000" dirty="0"/>
              <a:t>Use antigen as the capture molecule to trap the antibody.</a:t>
            </a:r>
          </a:p>
          <a:p>
            <a:r>
              <a:rPr lang="en-TH" sz="2000" dirty="0"/>
              <a:t>Separate free antigen from bound antigen.</a:t>
            </a:r>
          </a:p>
          <a:p>
            <a:pPr lvl="1"/>
            <a:r>
              <a:rPr lang="en-US" sz="1800" dirty="0"/>
              <a:t>P</a:t>
            </a:r>
            <a:r>
              <a:rPr lang="en-TH" sz="1800" dirty="0"/>
              <a:t>roteins can be immobilized via hydrophobic interaction with membranes made from nitrocellulose or polyvinylidene difluoride (PVDF) or from polystyrene or polyvinyl plastic surface.</a:t>
            </a:r>
          </a:p>
          <a:p>
            <a:r>
              <a:rPr lang="en-US" sz="2000" dirty="0"/>
              <a:t>A</a:t>
            </a:r>
            <a:r>
              <a:rPr lang="en-TH" sz="2000" dirty="0"/>
              <a:t>ntibody-bound antigens must be quantifiable at low concentrations for maximum sensitivity.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A4AAE-2BDE-D79E-84F1-E3C300DE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0" r="10776"/>
          <a:stretch/>
        </p:blipFill>
        <p:spPr>
          <a:xfrm>
            <a:off x="5341256" y="1825625"/>
            <a:ext cx="3323773" cy="44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4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320F-9681-A305-B7AD-F37E08A8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32C51-CABA-7CBF-D6F4-D5A122FE7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19" y="1690689"/>
            <a:ext cx="6073676" cy="441825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898EF-26B6-0467-3E57-3F4B763F2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48"/>
          <a:stretch/>
        </p:blipFill>
        <p:spPr>
          <a:xfrm>
            <a:off x="35103" y="1355289"/>
            <a:ext cx="3385734" cy="1772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06103-4342-38B1-3E56-C5B196C1F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9"/>
          <a:stretch/>
        </p:blipFill>
        <p:spPr>
          <a:xfrm>
            <a:off x="5117470" y="5084504"/>
            <a:ext cx="2517045" cy="17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AA26-A4BB-7AE0-80D0-6473E5BF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pros/cons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D74236-2ED0-99D9-D72E-1EF41DE4E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730"/>
          <a:stretch/>
        </p:blipFill>
        <p:spPr>
          <a:xfrm>
            <a:off x="222909" y="2134168"/>
            <a:ext cx="4349091" cy="356721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9B3567-782A-007E-DEF5-9EFC04D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73" y="4439701"/>
            <a:ext cx="4338818" cy="980283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2F621A9-1758-C4A6-ACD7-5EBFC4B1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6" t="-402" b="93865"/>
          <a:stretch/>
        </p:blipFill>
        <p:spPr>
          <a:xfrm>
            <a:off x="5728192" y="2134168"/>
            <a:ext cx="3302000" cy="362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9FB8E-5EB0-8723-78DD-38EEF1E4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01" y="2529000"/>
            <a:ext cx="4287361" cy="19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B9CA-2684-FC49-6507-C3AF91DC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Immunoassay signal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85BC-6C0D-7FD3-D541-87202AB64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rmAutofit lnSpcReduction="10000"/>
          </a:bodyPr>
          <a:lstStyle/>
          <a:p>
            <a:r>
              <a:rPr lang="en-TH" sz="2400" dirty="0"/>
              <a:t>Increase signal detection of target antigens using different labeling compounds.</a:t>
            </a:r>
          </a:p>
          <a:p>
            <a:pPr lvl="1"/>
            <a:r>
              <a:rPr lang="en-US" sz="2000" dirty="0"/>
              <a:t>R</a:t>
            </a:r>
            <a:r>
              <a:rPr lang="en-TH" sz="2000" dirty="0"/>
              <a:t>adioisotopes, fluorochromes, enzymes, biotin, gold nanoparticles.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5393E-D4C6-2888-70DB-6E396D6D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97" y="3151188"/>
            <a:ext cx="6855005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6852</TotalTime>
  <Words>911</Words>
  <Application>Microsoft Macintosh PowerPoint</Application>
  <PresentationFormat>On-screen Show (4:3)</PresentationFormat>
  <Paragraphs>150</Paragraphs>
  <Slides>45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Roboto</vt:lpstr>
      <vt:lpstr>Office Theme</vt:lpstr>
      <vt:lpstr>Nucleic Acid and Protein Technology in Medical Diagnosis</vt:lpstr>
      <vt:lpstr>PowerPoint Presentation</vt:lpstr>
      <vt:lpstr>Immunoassay</vt:lpstr>
      <vt:lpstr>Immunoassay contents</vt:lpstr>
      <vt:lpstr>Immunoassay contents</vt:lpstr>
      <vt:lpstr>Immunoassay concept</vt:lpstr>
      <vt:lpstr>Immunoassay types</vt:lpstr>
      <vt:lpstr>Immunoassay pros/cons</vt:lpstr>
      <vt:lpstr>Immunoassay signal amplification</vt:lpstr>
      <vt:lpstr>Immoassay pros vs. cons</vt:lpstr>
      <vt:lpstr>PowerPoint Presentation</vt:lpstr>
      <vt:lpstr>LAMP</vt:lpstr>
      <vt:lpstr>LAMP</vt:lpstr>
      <vt:lpstr>LAMP workflow</vt:lpstr>
      <vt:lpstr>PowerPoint Presentation</vt:lpstr>
      <vt:lpstr>LAMP detection</vt:lpstr>
      <vt:lpstr>LAMP detection </vt:lpstr>
      <vt:lpstr>LAMP detection </vt:lpstr>
      <vt:lpstr>LAMP summary</vt:lpstr>
      <vt:lpstr>PowerPoint Presentation</vt:lpstr>
      <vt:lpstr>CRISPR-Cas discovery</vt:lpstr>
      <vt:lpstr>CRISPR-Cas technology</vt:lpstr>
      <vt:lpstr>CRISPR-Cas as a microbial adaptive immunity</vt:lpstr>
      <vt:lpstr>CRISPR-Cas as a genome editing tool</vt:lpstr>
      <vt:lpstr>CRISPR-Cas as a genome editing tool</vt:lpstr>
      <vt:lpstr>Applications of CRISPR-Cas system</vt:lpstr>
      <vt:lpstr>Gene editing</vt:lpstr>
      <vt:lpstr>RNA targeting</vt:lpstr>
      <vt:lpstr>Activation or repression of gene expression</vt:lpstr>
      <vt:lpstr>Epigenetics modification</vt:lpstr>
      <vt:lpstr>Visualization of target sequences</vt:lpstr>
      <vt:lpstr>CRISPR-Cas technological advances</vt:lpstr>
      <vt:lpstr>Purification of genomic components</vt:lpstr>
      <vt:lpstr>PowerPoint Presentation</vt:lpstr>
      <vt:lpstr>SARS-CoV-2 structure</vt:lpstr>
      <vt:lpstr>SARS-CoV-2 replication</vt:lpstr>
      <vt:lpstr>SARS-CoV-2 detection</vt:lpstr>
      <vt:lpstr>SARS-CoV-2 detection</vt:lpstr>
      <vt:lpstr>CRISPR-Cas systems</vt:lpstr>
      <vt:lpstr>CRISPR-Cas-based detection of SARS-CoV-2</vt:lpstr>
      <vt:lpstr>CRISPR-Cas-based detection of SARS-CoV-2</vt:lpstr>
      <vt:lpstr>CRISPR-Cas diganostic assays</vt:lpstr>
      <vt:lpstr>CRISPR-Cas diganostic assays</vt:lpstr>
      <vt:lpstr>Implementation of diagnostic tests</vt:lpstr>
      <vt:lpstr>Thank you.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Nucleic acid and protein technology in medical diagnosis</dc:title>
  <dc:creator>Patipark Kueanjinda</dc:creator>
  <cp:lastModifiedBy>Patipark Kueanjinda</cp:lastModifiedBy>
  <cp:revision>20</cp:revision>
  <dcterms:created xsi:type="dcterms:W3CDTF">2022-11-16T08:32:38Z</dcterms:created>
  <dcterms:modified xsi:type="dcterms:W3CDTF">2023-11-21T01:46:24Z</dcterms:modified>
</cp:coreProperties>
</file>